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323" r:id="rId2"/>
    <p:sldId id="256" r:id="rId3"/>
    <p:sldId id="258" r:id="rId4"/>
    <p:sldId id="307" r:id="rId5"/>
    <p:sldId id="444" r:id="rId6"/>
    <p:sldId id="316" r:id="rId7"/>
    <p:sldId id="317" r:id="rId8"/>
    <p:sldId id="447" r:id="rId9"/>
    <p:sldId id="318" r:id="rId10"/>
    <p:sldId id="320" r:id="rId11"/>
    <p:sldId id="319" r:id="rId12"/>
    <p:sldId id="321" r:id="rId13"/>
    <p:sldId id="448" r:id="rId14"/>
    <p:sldId id="449" r:id="rId15"/>
    <p:sldId id="461" r:id="rId16"/>
    <p:sldId id="454" r:id="rId17"/>
    <p:sldId id="455" r:id="rId18"/>
    <p:sldId id="445" r:id="rId19"/>
    <p:sldId id="451" r:id="rId20"/>
    <p:sldId id="446" r:id="rId21"/>
    <p:sldId id="279" r:id="rId22"/>
    <p:sldId id="280" r:id="rId23"/>
    <p:sldId id="281" r:id="rId24"/>
    <p:sldId id="450" r:id="rId25"/>
    <p:sldId id="459" r:id="rId26"/>
    <p:sldId id="282" r:id="rId27"/>
    <p:sldId id="460" r:id="rId28"/>
    <p:sldId id="453" r:id="rId29"/>
    <p:sldId id="472" r:id="rId30"/>
    <p:sldId id="308" r:id="rId31"/>
    <p:sldId id="462" r:id="rId32"/>
    <p:sldId id="457" r:id="rId33"/>
    <p:sldId id="471" r:id="rId34"/>
    <p:sldId id="309" r:id="rId35"/>
    <p:sldId id="310" r:id="rId36"/>
    <p:sldId id="311" r:id="rId37"/>
    <p:sldId id="313" r:id="rId38"/>
    <p:sldId id="294" r:id="rId39"/>
    <p:sldId id="298" r:id="rId40"/>
    <p:sldId id="299" r:id="rId41"/>
    <p:sldId id="300" r:id="rId42"/>
    <p:sldId id="265" r:id="rId4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an Urcuqui" initials="CU" lastIdx="2" clrIdx="0">
    <p:extLst>
      <p:ext uri="{19B8F6BF-5375-455C-9EA6-DF929625EA0E}">
        <p15:presenceInfo xmlns:p15="http://schemas.microsoft.com/office/powerpoint/2012/main" userId="4cb82a53f40ede2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jpg>
</file>

<file path=ppt/media/image25.jp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9771D-871E-44E4-AA0A-AD673C5744C3}" type="datetimeFigureOut">
              <a:rPr lang="es-CO" smtClean="0"/>
              <a:t>27/08/2020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9977B-5A33-4428-A91D-A4FED04AB6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7745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56A38-8AF9-4474-AB99-F282E2900231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5958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9F937-091A-44C0-85B6-4E4120F9E169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274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74EDF-9F37-4538-845F-44C54E437C5C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5211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AB086-0955-4506-98BF-51B70324519F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40080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2B7FF-807F-431D-85B2-806AE4A68A98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38704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463E7B-8779-4847-BB6C-42B776E82F77}" type="datetime1">
              <a:rPr lang="es-CO" smtClean="0"/>
              <a:t>27/08/2020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2157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65D0F-807A-4B9F-AB19-158207798EF6}" type="datetime1">
              <a:rPr lang="es-CO" smtClean="0"/>
              <a:t>27/08/2020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40300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08C50-0512-49AE-B3B1-4F0064066B72}" type="datetime1">
              <a:rPr lang="es-CO" smtClean="0"/>
              <a:t>27/08/2020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1564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2061-93FE-49A3-A075-44EDBA130B4A}" type="datetime1">
              <a:rPr lang="es-CO" smtClean="0"/>
              <a:t>27/08/2020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5808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5AD9-A404-479F-986A-B89382580660}" type="datetime1">
              <a:rPr lang="es-CO" smtClean="0"/>
              <a:t>27/08/2020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39949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EEA60-9CFB-4C6B-90E8-902328DB353A}" type="datetime1">
              <a:rPr lang="es-CO" smtClean="0"/>
              <a:t>27/08/2020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37103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09B35-DBF2-4EF3-A73B-DF08F1989C59}" type="datetime1">
              <a:rPr lang="es-CO" smtClean="0"/>
              <a:t>27/08/2020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034EF-BFAE-4255-A656-297DAB7FEC3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0666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securityonion.net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ine-live.net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https://blackarch.org/index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rmation-age.com/vulnerability-analysis-and-security-best-practices-for-dsps-123485930/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rujan_aakurathi/the-security-functionality-and-usability-triangle-b162adf7564a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rivasec.com/latest-cyber-security-news/red-team-blue-team-purple-team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berus.com/crecemos-contigo/que-es-pentesting-para-detectar-y-prevenir-ciberataques/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berus.com/crecemos-contigo/que-es-pentesting-para-detectar-y-prevenir-ciberataques/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nvlpubs.nist.gov/nistpubs/Legacy/SP/nistspecialpublication800-115.pdf" TargetMode="External"/><Relationship Id="rId7" Type="http://schemas.openxmlformats.org/officeDocument/2006/relationships/hyperlink" Target="https://www.hiberus.com/crecemos-contigo/que-es-pentesting-para-detectar-y-prevenir-ciberataques/" TargetMode="External"/><Relationship Id="rId2" Type="http://schemas.openxmlformats.org/officeDocument/2006/relationships/hyperlink" Target="https://csrc.nist.gov/Publication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hyperlink" Target="http://www.isecom.org/mirror/OSSTMM.3.pdf" TargetMode="External"/><Relationship Id="rId4" Type="http://schemas.openxmlformats.org/officeDocument/2006/relationships/hyperlink" Target="https://www.owasp.org/index.php/Main_Page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iberus.com/crecemos-contigo/que-es-pentesting-para-detectar-y-prevenir-ciberataques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berus.com/crecemos-contigo/que-es-pentesting-para-detectar-y-prevenir-ciberataques/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xploit-db.com/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hyperlink" Target="https://www.elevenpaths.com/labstools/foca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levenpaths.com/es/labstools/foca-2/index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aramies/theHarvester" TargetMode="External"/><Relationship Id="rId2" Type="http://schemas.openxmlformats.org/officeDocument/2006/relationships/hyperlink" Target="https://stalkfac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github.com/urcuqui/WhiteHat/blob/master/Presentations/Club%20Hack1ng/Workshops/Guia%201%20-%20Instalaci%C3%B3n%20de%20Kali%20Linux%20en%20una%20maquina%20virtual%20(Virtual%20Box)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hyperlink" Target="https://github.com/urcuqui/WhiteHat/blob/master/Presentations/Club%20Hack1ng/Workshops/Guia%202%20-%20Instalaci%C3%B3n%20de%20Metasploitable%20en%20Virtual%20Box.pdf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pid7/metasploitable3/wiki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Gd_M_CpeDI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pid7/metasploitable3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qfJ02Y689G8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li.org/blog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arrotlinux.org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ntoo.ch/about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amiradadelreplicante.com/2015/01/06/pentoo-una-distro-basada-en-gentoo-para-la-seguridad-informatic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526BCBD-6225-426F-A1F6-8AAEDE6D9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004B496-C806-4F1D-B88A-D801C809B70C}"/>
              </a:ext>
            </a:extLst>
          </p:cNvPr>
          <p:cNvSpPr txBox="1"/>
          <p:nvPr/>
        </p:nvSpPr>
        <p:spPr>
          <a:xfrm>
            <a:off x="2634343" y="2090172"/>
            <a:ext cx="69233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El material utilizado y el conocimiento presentado es solo para FINES ACADEMICOS, se espera que el espectador utilice estas experiencias con la </a:t>
            </a:r>
            <a:r>
              <a:rPr lang="es-CO" sz="2800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esperanza</a:t>
            </a: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 que tengamos una mejor </a:t>
            </a:r>
            <a:r>
              <a:rPr lang="es-CO" sz="2800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seguridad</a:t>
            </a: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 en el </a:t>
            </a:r>
            <a:r>
              <a:rPr lang="es-CO" sz="2800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ciberespacio</a:t>
            </a:r>
            <a:endParaRPr lang="es-CO" sz="1600" u="sng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099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10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Security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Onion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6474691" y="1900602"/>
            <a:ext cx="4879109" cy="35832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Linux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distribution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Intrusion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Detection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Network Security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Log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management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Site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  <p:pic>
        <p:nvPicPr>
          <p:cNvPr id="5122" name="Picture 2" descr="Resultado de imagen para security onion distr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745" y="2284629"/>
            <a:ext cx="4589275" cy="343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030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11</a:t>
            </a:fld>
            <a:endParaRPr lang="es-CO"/>
          </a:p>
        </p:txBody>
      </p:sp>
      <p:pic>
        <p:nvPicPr>
          <p:cNvPr id="6146" name="Picture 2" descr="http://www.caine-live.net/caine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357" y="1900602"/>
            <a:ext cx="4902582" cy="354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Caine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5867939" y="1900602"/>
            <a:ext cx="5717309" cy="3583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Linux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distribution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Digital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Forensics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project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3"/>
              </a:rPr>
              <a:t>Site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70902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12</a:t>
            </a:fld>
            <a:endParaRPr lang="es-CO"/>
          </a:p>
        </p:txBody>
      </p:sp>
      <p:sp>
        <p:nvSpPr>
          <p:cNvPr id="6" name="CuadroTexto 5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BlackArch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5867939" y="1900602"/>
            <a:ext cx="5717309" cy="3583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Linux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distribution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Site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  <p:pic>
        <p:nvPicPr>
          <p:cNvPr id="7170" name="Picture 2" descr="Resultado de imagen para blackarc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11" y="1900602"/>
            <a:ext cx="5836846" cy="276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0427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78D0908-5CF2-4BF4-887D-E1F13CF14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8D91310E-AED9-4F72-AD18-EA0552739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3000" b="1" dirty="0">
                <a:solidFill>
                  <a:schemeClr val="bg1"/>
                </a:solidFill>
              </a:rPr>
              <a:t>Vulnerabilidad</a:t>
            </a:r>
            <a:r>
              <a:rPr lang="es-CO" sz="3000" dirty="0">
                <a:solidFill>
                  <a:schemeClr val="bg1"/>
                </a:solidFill>
              </a:rPr>
              <a:t>: un error que puede comprometer la seguridad de un sistema</a:t>
            </a:r>
          </a:p>
          <a:p>
            <a:r>
              <a:rPr lang="es-CO" sz="3000" b="1" dirty="0" err="1">
                <a:solidFill>
                  <a:schemeClr val="bg1"/>
                </a:solidFill>
              </a:rPr>
              <a:t>Exploit</a:t>
            </a:r>
            <a:r>
              <a:rPr lang="es-CO" sz="3000" b="1" dirty="0">
                <a:solidFill>
                  <a:schemeClr val="bg1"/>
                </a:solidFill>
              </a:rPr>
              <a:t>: </a:t>
            </a:r>
            <a:r>
              <a:rPr lang="es-CO" sz="3000" dirty="0">
                <a:solidFill>
                  <a:schemeClr val="bg1"/>
                </a:solidFill>
              </a:rPr>
              <a:t>una brecha de un sistema a través de una vulnerabilidad. </a:t>
            </a:r>
          </a:p>
          <a:p>
            <a:r>
              <a:rPr lang="es-CO" sz="3000" b="1" dirty="0" err="1">
                <a:solidFill>
                  <a:schemeClr val="bg1"/>
                </a:solidFill>
              </a:rPr>
              <a:t>Payload</a:t>
            </a:r>
            <a:r>
              <a:rPr lang="es-CO" sz="3000" b="1" dirty="0">
                <a:solidFill>
                  <a:schemeClr val="bg1"/>
                </a:solidFill>
              </a:rPr>
              <a:t>: </a:t>
            </a:r>
            <a:r>
              <a:rPr lang="es-CO" sz="3000" dirty="0">
                <a:solidFill>
                  <a:schemeClr val="bg1"/>
                </a:solidFill>
              </a:rPr>
              <a:t>es parte de un código </a:t>
            </a:r>
            <a:r>
              <a:rPr lang="es-CO" sz="3000" dirty="0" err="1">
                <a:solidFill>
                  <a:schemeClr val="bg1"/>
                </a:solidFill>
              </a:rPr>
              <a:t>exploit</a:t>
            </a:r>
            <a:r>
              <a:rPr lang="es-CO" sz="3000" dirty="0">
                <a:solidFill>
                  <a:schemeClr val="bg1"/>
                </a:solidFill>
              </a:rPr>
              <a:t> y tiene cómo diferencia provocar una acción maliciosa</a:t>
            </a:r>
          </a:p>
          <a:p>
            <a:r>
              <a:rPr lang="es-CO" sz="3000" b="1" dirty="0">
                <a:solidFill>
                  <a:schemeClr val="bg1"/>
                </a:solidFill>
              </a:rPr>
              <a:t>Bot: </a:t>
            </a:r>
            <a:r>
              <a:rPr lang="es-CO" sz="3000" dirty="0">
                <a:solidFill>
                  <a:schemeClr val="bg1"/>
                </a:solidFill>
              </a:rPr>
              <a:t> es un software que puede ser controlado remotamente para ejecutar tareas.</a:t>
            </a:r>
            <a:endParaRPr lang="es-CO" sz="3000" b="1" dirty="0">
              <a:solidFill>
                <a:schemeClr val="bg1"/>
              </a:solidFill>
            </a:endParaRPr>
          </a:p>
          <a:p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BBD5AAB-2927-4945-A3F5-317BCEF76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13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7493210-6ECB-420C-99D3-59129C88A5D9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Términos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5584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78D0908-5CF2-4BF4-887D-E1F13CF14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8D91310E-AED9-4F72-AD18-EA0552739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3200" b="1" dirty="0" err="1">
                <a:solidFill>
                  <a:schemeClr val="bg1"/>
                </a:solidFill>
              </a:rPr>
              <a:t>Doxing</a:t>
            </a:r>
            <a:r>
              <a:rPr lang="es-CO" sz="3200" b="1" dirty="0">
                <a:solidFill>
                  <a:schemeClr val="bg1"/>
                </a:solidFill>
              </a:rPr>
              <a:t>: </a:t>
            </a:r>
            <a:r>
              <a:rPr lang="es-CO" sz="3200" dirty="0">
                <a:solidFill>
                  <a:schemeClr val="bg1"/>
                </a:solidFill>
              </a:rPr>
              <a:t>publicar información de un individuo (los datos son recolectados de sitios públicos o privados) con el fin de intimidar o humillar (</a:t>
            </a:r>
            <a:r>
              <a:rPr lang="es-CO" sz="3200" dirty="0" err="1">
                <a:solidFill>
                  <a:schemeClr val="bg1"/>
                </a:solidFill>
              </a:rPr>
              <a:t>cyberbullying</a:t>
            </a:r>
            <a:r>
              <a:rPr lang="es-CO" sz="3200" dirty="0">
                <a:solidFill>
                  <a:schemeClr val="bg1"/>
                </a:solidFill>
              </a:rPr>
              <a:t>)</a:t>
            </a:r>
          </a:p>
          <a:p>
            <a:r>
              <a:rPr lang="es-CO" sz="3200" b="1" dirty="0">
                <a:solidFill>
                  <a:schemeClr val="bg1"/>
                </a:solidFill>
              </a:rPr>
              <a:t>Daisy </a:t>
            </a:r>
            <a:r>
              <a:rPr lang="es-CO" sz="3200" b="1" dirty="0" err="1">
                <a:solidFill>
                  <a:schemeClr val="bg1"/>
                </a:solidFill>
              </a:rPr>
              <a:t>Chaining</a:t>
            </a:r>
            <a:r>
              <a:rPr lang="es-CO" sz="3200" dirty="0">
                <a:solidFill>
                  <a:schemeClr val="bg1"/>
                </a:solidFill>
              </a:rPr>
              <a:t>:  ganar acceso a una red o un computador y utilizar la misma información para ingresar a otros.</a:t>
            </a:r>
          </a:p>
          <a:p>
            <a:r>
              <a:rPr lang="es-CO" sz="3200" b="1" dirty="0">
                <a:solidFill>
                  <a:schemeClr val="bg1"/>
                </a:solidFill>
              </a:rPr>
              <a:t>Zero-Day </a:t>
            </a:r>
            <a:r>
              <a:rPr lang="es-CO" sz="3200" b="1" dirty="0" err="1">
                <a:solidFill>
                  <a:schemeClr val="bg1"/>
                </a:solidFill>
              </a:rPr>
              <a:t>Attack</a:t>
            </a:r>
            <a:r>
              <a:rPr lang="es-CO" sz="3200" b="1" dirty="0">
                <a:solidFill>
                  <a:schemeClr val="bg1"/>
                </a:solidFill>
              </a:rPr>
              <a:t>: </a:t>
            </a:r>
            <a:r>
              <a:rPr lang="es-CO" sz="3200" dirty="0">
                <a:solidFill>
                  <a:schemeClr val="bg1"/>
                </a:solidFill>
              </a:rPr>
              <a:t>un ataque informático sin parche o solución </a:t>
            </a:r>
            <a:endParaRPr lang="es-CO" sz="3200" b="1" dirty="0">
              <a:solidFill>
                <a:schemeClr val="bg1"/>
              </a:solidFill>
            </a:endParaRPr>
          </a:p>
          <a:p>
            <a:endParaRPr lang="es-CO" b="1" dirty="0">
              <a:solidFill>
                <a:schemeClr val="bg1"/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BBD5AAB-2927-4945-A3F5-317BCEF76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14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7493210-6ECB-420C-99D3-59129C88A5D9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Términos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248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7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Vulnerability analysis and security best practices for DSPs">
            <a:extLst>
              <a:ext uri="{FF2B5EF4-FFF2-40B4-BE49-F238E27FC236}">
                <a16:creationId xmlns:a16="http://schemas.microsoft.com/office/drawing/2014/main" id="{28495C97-EA7F-46AC-801D-760FA74E85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16" b="239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CB94C2D-F115-4C5F-A904-F93066515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Vulnerabilidades</a:t>
            </a:r>
          </a:p>
        </p:txBody>
      </p:sp>
      <p:sp>
        <p:nvSpPr>
          <p:cNvPr id="7" name="Marcador de contenido 7">
            <a:extLst>
              <a:ext uri="{FF2B5EF4-FFF2-40B4-BE49-F238E27FC236}">
                <a16:creationId xmlns:a16="http://schemas.microsoft.com/office/drawing/2014/main" id="{7FC44113-C044-4BFB-8671-0FD6BD3084F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solidFill>
                  <a:srgbClr val="FFFFFF"/>
                </a:solidFill>
              </a:rPr>
              <a:t>Red</a:t>
            </a:r>
          </a:p>
          <a:p>
            <a:r>
              <a:rPr lang="en-US" b="1">
                <a:solidFill>
                  <a:srgbClr val="FFFFFF"/>
                </a:solidFill>
              </a:rPr>
              <a:t>Host</a:t>
            </a:r>
          </a:p>
          <a:p>
            <a:r>
              <a:rPr lang="en-US" b="1">
                <a:solidFill>
                  <a:srgbClr val="FFFFFF"/>
                </a:solidFill>
              </a:rPr>
              <a:t>Aplicación</a:t>
            </a:r>
          </a:p>
          <a:p>
            <a:r>
              <a:rPr lang="en-US" b="1">
                <a:solidFill>
                  <a:srgbClr val="FFFFFF"/>
                </a:solidFill>
              </a:rPr>
              <a:t>Humana</a:t>
            </a:r>
          </a:p>
          <a:p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E7A28C6-281F-4515-A279-9C7407EED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FF3034EF-BFAE-4255-A656-297DAB7FEC3B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15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59B3B45-BF07-42CC-8809-FA10EAEC0723}"/>
              </a:ext>
            </a:extLst>
          </p:cNvPr>
          <p:cNvSpPr txBox="1"/>
          <p:nvPr/>
        </p:nvSpPr>
        <p:spPr>
          <a:xfrm>
            <a:off x="1117599" y="6371471"/>
            <a:ext cx="102362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https://www.information-age.com/vulnerability-analysis-and-security-best-practices-for-dsps-123485930/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69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EBE163-F0AF-4ADA-9C9F-C4B5A2773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042E889-2677-4F24-B3E1-798D3610C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16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A1853A4-99E6-4299-9BB1-02F44DDC76C7}"/>
              </a:ext>
            </a:extLst>
          </p:cNvPr>
          <p:cNvSpPr txBox="1"/>
          <p:nvPr/>
        </p:nvSpPr>
        <p:spPr>
          <a:xfrm>
            <a:off x="0" y="104775"/>
            <a:ext cx="12192000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Seguridad la información</a:t>
            </a:r>
          </a:p>
          <a:p>
            <a:pPr algn="ctr"/>
            <a:r>
              <a:rPr lang="es-CO" sz="3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Triángulo de la información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6FF17A1F-DE94-4994-8A26-6570938D9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s-CO" sz="3000" b="1" dirty="0">
                <a:solidFill>
                  <a:schemeClr val="bg1"/>
                </a:solidFill>
              </a:rPr>
              <a:t>Confidencialidad: </a:t>
            </a:r>
            <a:r>
              <a:rPr lang="es-CO" sz="3000" dirty="0">
                <a:solidFill>
                  <a:schemeClr val="bg1"/>
                </a:solidFill>
              </a:rPr>
              <a:t>solo accesible para aquellos autorizados</a:t>
            </a:r>
          </a:p>
          <a:p>
            <a:r>
              <a:rPr lang="es-CO" sz="3000" b="1" dirty="0">
                <a:solidFill>
                  <a:schemeClr val="bg1"/>
                </a:solidFill>
              </a:rPr>
              <a:t>Integridad: </a:t>
            </a:r>
            <a:r>
              <a:rPr lang="es-CO" sz="3000" dirty="0">
                <a:solidFill>
                  <a:schemeClr val="bg1"/>
                </a:solidFill>
              </a:rPr>
              <a:t>propiedad que verifica que un recurso no ha sido alterado por agentes no autorizados</a:t>
            </a:r>
          </a:p>
          <a:p>
            <a:r>
              <a:rPr lang="es-CO" sz="3000" b="1" dirty="0">
                <a:solidFill>
                  <a:schemeClr val="bg1"/>
                </a:solidFill>
              </a:rPr>
              <a:t>Disponibilidad</a:t>
            </a:r>
          </a:p>
          <a:p>
            <a:r>
              <a:rPr lang="es-CO" sz="3000" b="1" dirty="0">
                <a:solidFill>
                  <a:schemeClr val="bg1"/>
                </a:solidFill>
              </a:rPr>
              <a:t>Autenticidad: </a:t>
            </a:r>
            <a:r>
              <a:rPr lang="es-CO" sz="3000" dirty="0">
                <a:solidFill>
                  <a:schemeClr val="bg1"/>
                </a:solidFill>
              </a:rPr>
              <a:t>verifica que un recurso es genuino </a:t>
            </a:r>
          </a:p>
          <a:p>
            <a:r>
              <a:rPr lang="es-CO" sz="3000" b="1" dirty="0">
                <a:solidFill>
                  <a:schemeClr val="bg1"/>
                </a:solidFill>
              </a:rPr>
              <a:t>No repudio: </a:t>
            </a:r>
            <a:r>
              <a:rPr lang="es-CO" sz="3000" dirty="0">
                <a:solidFill>
                  <a:schemeClr val="bg1"/>
                </a:solidFill>
              </a:rPr>
              <a:t>la garantía que un recurso no sea negado tanto por quien envía y recibe </a:t>
            </a:r>
          </a:p>
          <a:p>
            <a:endParaRPr lang="es-CO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6597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EE9290-FEFA-4B93-88DF-F15931990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CIBER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7033A53-2662-4894-8DF3-4C4BC794F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17</a:t>
            </a:fld>
            <a:endParaRPr lang="es-CO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4150BFB-ECD2-4810-AF79-11BB0924DDB4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Términos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3074" name="Picture 2" descr="Image for post">
            <a:extLst>
              <a:ext uri="{FF2B5EF4-FFF2-40B4-BE49-F238E27FC236}">
                <a16:creationId xmlns:a16="http://schemas.microsoft.com/office/drawing/2014/main" id="{01E4041C-60DA-4E0E-83B9-B40837ADA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425" y="1752600"/>
            <a:ext cx="615315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EC14394-C695-4A5C-B1B5-D9E019ABEB62}"/>
              </a:ext>
            </a:extLst>
          </p:cNvPr>
          <p:cNvSpPr txBox="1"/>
          <p:nvPr/>
        </p:nvSpPr>
        <p:spPr>
          <a:xfrm>
            <a:off x="1148772" y="5456515"/>
            <a:ext cx="9894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https://medium.com/@srujan_aakurathi/the-security-functionality-and-usability-triangle-b162adf7564a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189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8CE7DA-3DCF-406C-BE71-E9C8D61DA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F3034EF-BFAE-4255-A656-297DAB7FEC3B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  <p:pic>
        <p:nvPicPr>
          <p:cNvPr id="1026" name="Picture 2" descr="Red Team + Blue Team = Purple Team - Privasec">
            <a:extLst>
              <a:ext uri="{FF2B5EF4-FFF2-40B4-BE49-F238E27FC236}">
                <a16:creationId xmlns:a16="http://schemas.microsoft.com/office/drawing/2014/main" id="{E29C44E1-3366-44E1-B978-A07F55078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36181" y="2057917"/>
            <a:ext cx="5462546" cy="278589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3F96A401-AD7D-49B0-A515-CECC5BFE587E}"/>
              </a:ext>
            </a:extLst>
          </p:cNvPr>
          <p:cNvSpPr txBox="1"/>
          <p:nvPr/>
        </p:nvSpPr>
        <p:spPr>
          <a:xfrm>
            <a:off x="3236181" y="6440067"/>
            <a:ext cx="64654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Red Team  + Blue Team = Purple Team. </a:t>
            </a:r>
            <a:r>
              <a:rPr lang="en-US" sz="1200" dirty="0" err="1"/>
              <a:t>Privasec</a:t>
            </a:r>
            <a:r>
              <a:rPr lang="en-US" sz="1200" dirty="0"/>
              <a:t> governance and </a:t>
            </a:r>
            <a:r>
              <a:rPr lang="en-US" sz="1200" dirty="0" err="1"/>
              <a:t>informacion</a:t>
            </a:r>
            <a:r>
              <a:rPr lang="en-US" sz="1200" dirty="0"/>
              <a:t> Security Partners via</a:t>
            </a:r>
            <a:endParaRPr lang="en-US" sz="1200" dirty="0">
              <a:hlinkClick r:id="rId3"/>
            </a:endParaRPr>
          </a:p>
          <a:p>
            <a:r>
              <a:rPr lang="en-US" sz="1200" dirty="0">
                <a:hlinkClick r:id="rId3"/>
              </a:rPr>
              <a:t>https://privasec.com/latest-cyber-security-news/red-team-blue-team-purple-team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33826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982CF68-7D48-4EE2-8C08-04BD56AF9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19</a:t>
            </a:fld>
            <a:endParaRPr lang="es-CO"/>
          </a:p>
        </p:txBody>
      </p:sp>
      <p:pic>
        <p:nvPicPr>
          <p:cNvPr id="3074" name="Picture 2" descr="Libros: Red &amp; Blue Team Field Manual (RTFM) (BTFM) : hackplayers">
            <a:extLst>
              <a:ext uri="{FF2B5EF4-FFF2-40B4-BE49-F238E27FC236}">
                <a16:creationId xmlns:a16="http://schemas.microsoft.com/office/drawing/2014/main" id="{8C83FA2A-E458-4487-8B6E-7473745F1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950" y="428625"/>
            <a:ext cx="53721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2CFCA33-0830-49A3-9D6A-DE45F53BFB76}"/>
              </a:ext>
            </a:extLst>
          </p:cNvPr>
          <p:cNvSpPr txBox="1"/>
          <p:nvPr/>
        </p:nvSpPr>
        <p:spPr>
          <a:xfrm>
            <a:off x="361950" y="63521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Rtfm</a:t>
            </a:r>
            <a:r>
              <a:rPr lang="en-US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Red Team Field Manual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99CB527-C8D5-4D0F-B58B-06E61F495DD8}"/>
              </a:ext>
            </a:extLst>
          </p:cNvPr>
          <p:cNvSpPr txBox="1"/>
          <p:nvPr/>
        </p:nvSpPr>
        <p:spPr>
          <a:xfrm>
            <a:off x="7635586" y="63546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Btfm</a:t>
            </a:r>
            <a:r>
              <a:rPr lang="en-US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Blue Team Field Manual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033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La imagen puede contener: text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3999" y="0"/>
            <a:ext cx="6858000" cy="685800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188008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FE74CC7-F034-488B-B3A1-5CAB917FD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20</a:t>
            </a:fld>
            <a:endParaRPr lang="es-CO"/>
          </a:p>
        </p:txBody>
      </p:sp>
      <p:pic>
        <p:nvPicPr>
          <p:cNvPr id="6" name="Picture 2" descr="Resultado de imagen para sun tzu frases conocer">
            <a:extLst>
              <a:ext uri="{FF2B5EF4-FFF2-40B4-BE49-F238E27FC236}">
                <a16:creationId xmlns:a16="http://schemas.microsoft.com/office/drawing/2014/main" id="{48DFDF3F-3D92-4C00-8531-F86556EB0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2600" y="1880394"/>
            <a:ext cx="5715000" cy="4286250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464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Pentesting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177642" y="1611824"/>
            <a:ext cx="6923313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000" b="1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Test de intrusión</a:t>
            </a:r>
          </a:p>
          <a:p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Son las pruebas que se realizan a un sistema con el objetivo de evaluar sus líneas de defensa.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Extraer información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Determinar la posibilidad de la denegación de servicio.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Detectar vulnerabilidades no conocidas.</a:t>
            </a:r>
          </a:p>
          <a:p>
            <a:pPr algn="ctr"/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21</a:t>
            </a:fld>
            <a:endParaRPr lang="es-CO"/>
          </a:p>
        </p:txBody>
      </p:sp>
      <p:pic>
        <p:nvPicPr>
          <p:cNvPr id="4098" name="Picture 2" descr="Qué es pentesting y cómo detectar y prevenir ciberataques - Blog de Hiberus  Tecnología">
            <a:extLst>
              <a:ext uri="{FF2B5EF4-FFF2-40B4-BE49-F238E27FC236}">
                <a16:creationId xmlns:a16="http://schemas.microsoft.com/office/drawing/2014/main" id="{2ED181A6-4E50-4A65-AC91-18CECDB054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84" y="2778996"/>
            <a:ext cx="3883222" cy="2590079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A10C5AA-6C7D-4870-83C6-141E89E27747}"/>
              </a:ext>
            </a:extLst>
          </p:cNvPr>
          <p:cNvSpPr txBox="1"/>
          <p:nvPr/>
        </p:nvSpPr>
        <p:spPr>
          <a:xfrm>
            <a:off x="757382" y="6374460"/>
            <a:ext cx="10596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https://www.hiberus.com/crecemos-contigo/que-es-pentesting-para-detectar-y-prevenir-ciberataques/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594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Pentesting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177642" y="1611824"/>
            <a:ext cx="692331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000" b="1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Test de intrusión</a:t>
            </a:r>
          </a:p>
          <a:p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Los alcances de un </a:t>
            </a:r>
            <a:r>
              <a:rPr lang="es-CO" sz="3000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</a:t>
            </a: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 se deben </a:t>
            </a:r>
            <a:r>
              <a:rPr lang="es-CO" sz="3000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negociar</a:t>
            </a:r>
            <a:r>
              <a:rPr lang="es-CO" sz="3000" dirty="0">
                <a:solidFill>
                  <a:schemeClr val="bg1"/>
                </a:solidFill>
                <a:latin typeface="Berlin Sans FB Demi" panose="020E0802020502020306" pitchFamily="34" charset="0"/>
              </a:rPr>
              <a:t> con el cliente. </a:t>
            </a:r>
          </a:p>
          <a:p>
            <a:pPr algn="ctr"/>
            <a:endParaRPr lang="es-CO" sz="3000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Caja negra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Caja blanca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Caja gris</a:t>
            </a: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22</a:t>
            </a:fld>
            <a:endParaRPr lang="es-CO"/>
          </a:p>
        </p:txBody>
      </p:sp>
      <p:pic>
        <p:nvPicPr>
          <p:cNvPr id="7" name="Picture 2" descr="Qué es pentesting y cómo detectar y prevenir ciberataques - Blog de Hiberus  Tecnología">
            <a:extLst>
              <a:ext uri="{FF2B5EF4-FFF2-40B4-BE49-F238E27FC236}">
                <a16:creationId xmlns:a16="http://schemas.microsoft.com/office/drawing/2014/main" id="{19D2E600-1B69-4E90-B3DE-3C9780685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84" y="2778996"/>
            <a:ext cx="3883222" cy="2590079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1FDA48F-6122-48D0-BE04-7C6689BEF322}"/>
              </a:ext>
            </a:extLst>
          </p:cNvPr>
          <p:cNvSpPr txBox="1"/>
          <p:nvPr/>
        </p:nvSpPr>
        <p:spPr>
          <a:xfrm>
            <a:off x="757382" y="6374460"/>
            <a:ext cx="10596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https://www.hiberus.com/crecemos-contigo/que-es-pentesting-para-detectar-y-prevenir-ciberataques/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165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177642" y="1611824"/>
            <a:ext cx="6923313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000" b="1" u="sng" dirty="0">
                <a:solidFill>
                  <a:schemeClr val="bg1"/>
                </a:solidFill>
                <a:latin typeface="Berlin Sans FB Demi" panose="020E0802020502020306" pitchFamily="34" charset="0"/>
              </a:rPr>
              <a:t>Metodologías de </a:t>
            </a:r>
            <a:r>
              <a:rPr lang="es-CO" sz="3000" b="1" u="sng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</a:t>
            </a:r>
            <a:endParaRPr lang="es-CO" sz="3000" b="1" u="sng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National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Institute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of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Standars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and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Technology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(NIST). </a:t>
            </a: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https://csrc.nist.gov/Publications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3"/>
              </a:rPr>
              <a:t>http://nvlpubs.nist.gov/nistpubs/Legacy/SP/nistspecialpublication800-115.pdf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Open Web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Application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Security Project (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4"/>
              </a:rPr>
              <a:t>OWASP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)</a:t>
            </a: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Open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Source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Security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Testing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Methodology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Manual (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5"/>
              </a:rPr>
              <a:t>OSSTMMM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)</a:t>
            </a: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23</a:t>
            </a:fld>
            <a:endParaRPr lang="es-CO"/>
          </a:p>
        </p:txBody>
      </p:sp>
      <p:pic>
        <p:nvPicPr>
          <p:cNvPr id="7" name="Picture 2" descr="Qué es pentesting y cómo detectar y prevenir ciberataques - Blog de Hiberus  Tecnología">
            <a:extLst>
              <a:ext uri="{FF2B5EF4-FFF2-40B4-BE49-F238E27FC236}">
                <a16:creationId xmlns:a16="http://schemas.microsoft.com/office/drawing/2014/main" id="{CD49F771-FACD-43B0-843A-A4E69E2D8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84" y="2778996"/>
            <a:ext cx="3883222" cy="2590079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96F3CC2-C82F-4C05-BB4A-1AAA7F78A4F2}"/>
              </a:ext>
            </a:extLst>
          </p:cNvPr>
          <p:cNvSpPr txBox="1"/>
          <p:nvPr/>
        </p:nvSpPr>
        <p:spPr>
          <a:xfrm>
            <a:off x="757382" y="6374460"/>
            <a:ext cx="10596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https://www.hiberus.com/crecemos-contigo/que-es-pentesting-para-detectar-y-prevenir-ciberataques/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44097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Google Demos Linux Running on Hacked Glass - Ina Fried - Mobile - AllThingsD">
            <a:extLst>
              <a:ext uri="{FF2B5EF4-FFF2-40B4-BE49-F238E27FC236}">
                <a16:creationId xmlns:a16="http://schemas.microsoft.com/office/drawing/2014/main" id="{8AB32247-EB67-450B-B818-13311BCE35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8" b="-1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FBA407D-72D6-4693-8C49-2C1C425EF722}"/>
              </a:ext>
            </a:extLst>
          </p:cNvPr>
          <p:cNvSpPr txBox="1"/>
          <p:nvPr/>
        </p:nvSpPr>
        <p:spPr>
          <a:xfrm>
            <a:off x="371094" y="1161288"/>
            <a:ext cx="3438144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b="1" dirty="0" err="1">
                <a:latin typeface="+mj-lt"/>
                <a:ea typeface="+mj-ea"/>
                <a:cs typeface="+mj-cs"/>
              </a:rPr>
              <a:t>Fases</a:t>
            </a:r>
            <a:endParaRPr lang="en-US" sz="4500" b="1" dirty="0">
              <a:latin typeface="+mj-lt"/>
              <a:ea typeface="+mj-ea"/>
              <a:cs typeface="+mj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Marcador de contenido 7">
            <a:extLst>
              <a:ext uri="{FF2B5EF4-FFF2-40B4-BE49-F238E27FC236}">
                <a16:creationId xmlns:a16="http://schemas.microsoft.com/office/drawing/2014/main" id="{B6B7BCB0-4CC8-4F7C-869B-4795EBE7E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4394871" cy="320725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3000" b="1" dirty="0" err="1"/>
              <a:t>Reconocimiento</a:t>
            </a:r>
            <a:endParaRPr lang="en-US" sz="3000" b="1" dirty="0"/>
          </a:p>
          <a:p>
            <a:pPr lvl="1"/>
            <a:r>
              <a:rPr lang="en-US" sz="3000" b="1" dirty="0" err="1"/>
              <a:t>Pasivo</a:t>
            </a:r>
            <a:endParaRPr lang="en-US" sz="3000" b="1" dirty="0"/>
          </a:p>
          <a:p>
            <a:pPr lvl="1"/>
            <a:r>
              <a:rPr lang="en-US" sz="3000" b="1" dirty="0" err="1"/>
              <a:t>Activo</a:t>
            </a:r>
            <a:endParaRPr lang="en-US" sz="3000" b="1" dirty="0"/>
          </a:p>
          <a:p>
            <a:r>
              <a:rPr lang="en-US" sz="3000" b="1" dirty="0" err="1"/>
              <a:t>Escaneo</a:t>
            </a:r>
            <a:endParaRPr lang="en-US" sz="3000" b="1" dirty="0"/>
          </a:p>
          <a:p>
            <a:r>
              <a:rPr lang="en-US" sz="3000" b="1" dirty="0" err="1"/>
              <a:t>Ganar</a:t>
            </a:r>
            <a:r>
              <a:rPr lang="en-US" sz="3000" b="1" dirty="0"/>
              <a:t> </a:t>
            </a:r>
            <a:r>
              <a:rPr lang="en-US" sz="3000" b="1" dirty="0" err="1"/>
              <a:t>acceso</a:t>
            </a:r>
            <a:endParaRPr lang="en-US" sz="3000" b="1" dirty="0"/>
          </a:p>
          <a:p>
            <a:r>
              <a:rPr lang="en-US" sz="3000" b="1" dirty="0" err="1"/>
              <a:t>Mantener</a:t>
            </a:r>
            <a:r>
              <a:rPr lang="en-US" sz="3000" b="1" dirty="0"/>
              <a:t> el </a:t>
            </a:r>
            <a:r>
              <a:rPr lang="en-US" sz="3000" b="1" dirty="0" err="1"/>
              <a:t>acceso</a:t>
            </a:r>
            <a:endParaRPr lang="en-US" sz="3000" b="1" dirty="0"/>
          </a:p>
          <a:p>
            <a:r>
              <a:rPr lang="en-US" sz="3000" b="1" dirty="0" err="1"/>
              <a:t>Borrar</a:t>
            </a:r>
            <a:r>
              <a:rPr lang="en-US" sz="3000" b="1" dirty="0"/>
              <a:t>/</a:t>
            </a:r>
            <a:r>
              <a:rPr lang="en-US" sz="3000" b="1" dirty="0" err="1"/>
              <a:t>alterar</a:t>
            </a:r>
            <a:r>
              <a:rPr lang="en-US" sz="3000" b="1" dirty="0"/>
              <a:t> las </a:t>
            </a:r>
            <a:r>
              <a:rPr lang="en-US" sz="3000" b="1" dirty="0" err="1"/>
              <a:t>pistas</a:t>
            </a:r>
            <a:endParaRPr lang="en-US" sz="3000" b="1" dirty="0"/>
          </a:p>
          <a:p>
            <a:endParaRPr lang="en-US" sz="1700" b="1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3563AB2-AF2B-4F77-92D9-FF9D79BCB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706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FF3034EF-BFAE-4255-A656-297DAB7FEC3B}" type="slidenum">
              <a:rPr lang="en-US">
                <a:solidFill>
                  <a:schemeClr val="tx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24</a:t>
            </a:fld>
            <a:endParaRPr lang="en-US">
              <a:solidFill>
                <a:schemeClr val="tx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2892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Pentest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757382" y="1410202"/>
            <a:ext cx="5116945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Reconocimiento: obtener información del objetivo. </a:t>
            </a:r>
            <a:r>
              <a:rPr lang="es-CO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Pasivo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, no hay interacción, es decir, la información se puede obtener de medios externos. </a:t>
            </a:r>
            <a:r>
              <a:rPr lang="es-CO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Activo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, se interactúa con el objetivo, por ejemplo, ingeniería social.  </a:t>
            </a:r>
          </a:p>
          <a:p>
            <a:pPr algn="ctr"/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.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25</a:t>
            </a:fld>
            <a:endParaRPr lang="es-CO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233EFE1-9228-4E78-9EC6-8A8D389079DA}"/>
              </a:ext>
            </a:extLst>
          </p:cNvPr>
          <p:cNvSpPr txBox="1"/>
          <p:nvPr/>
        </p:nvSpPr>
        <p:spPr>
          <a:xfrm>
            <a:off x="757382" y="6374460"/>
            <a:ext cx="10596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https://www.hiberus.com/crecemos-contigo/que-es-pentesting-para-detectar-y-prevenir-ciberataques/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72ECE06-DD81-4CE6-880C-B218EA6B4041}"/>
              </a:ext>
            </a:extLst>
          </p:cNvPr>
          <p:cNvSpPr txBox="1"/>
          <p:nvPr/>
        </p:nvSpPr>
        <p:spPr>
          <a:xfrm>
            <a:off x="5874327" y="2481620"/>
            <a:ext cx="6923313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Footprinting</a:t>
            </a:r>
            <a:endParaRPr lang="es-CO" sz="3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Escaneo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Enumeración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887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Footprinting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177642" y="1611824"/>
            <a:ext cx="6923313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Reconocimiento: obtener información del objetivo. </a:t>
            </a:r>
            <a:r>
              <a:rPr lang="es-CO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Pasivo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, no hay interacción, es decir, la información se puede obtener de medios externos. </a:t>
            </a:r>
            <a:r>
              <a:rPr lang="es-CO" sz="3000" b="1" i="1" dirty="0">
                <a:solidFill>
                  <a:schemeClr val="bg1"/>
                </a:solidFill>
                <a:latin typeface="Berlin Sans FB Demi" panose="020E0802020502020306" pitchFamily="34" charset="0"/>
              </a:rPr>
              <a:t>Activo</a:t>
            </a:r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, se interactúa con el objetivo, por ejemplo, ingeniería social.  </a:t>
            </a:r>
          </a:p>
          <a:p>
            <a:pPr algn="ctr"/>
            <a:r>
              <a:rPr lang="es-CO" sz="3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.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26</a:t>
            </a:fld>
            <a:endParaRPr lang="es-CO"/>
          </a:p>
        </p:txBody>
      </p:sp>
      <p:pic>
        <p:nvPicPr>
          <p:cNvPr id="7" name="Picture 2" descr="Qué es pentesting y cómo detectar y prevenir ciberataques - Blog de Hiberus  Tecnología">
            <a:extLst>
              <a:ext uri="{FF2B5EF4-FFF2-40B4-BE49-F238E27FC236}">
                <a16:creationId xmlns:a16="http://schemas.microsoft.com/office/drawing/2014/main" id="{8C37DDC4-D152-4B28-8FB1-E73B7FA4E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84" y="2778996"/>
            <a:ext cx="3883222" cy="2590079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3233EFE1-9228-4E78-9EC6-8A8D389079DA}"/>
              </a:ext>
            </a:extLst>
          </p:cNvPr>
          <p:cNvSpPr txBox="1"/>
          <p:nvPr/>
        </p:nvSpPr>
        <p:spPr>
          <a:xfrm>
            <a:off x="757382" y="6374460"/>
            <a:ext cx="10596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https://www.hiberus.com/crecemos-contigo/que-es-pentesting-para-detectar-y-prevenir-ciberataques/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2290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2" descr="Resultado de imagen para war is ninety percent information">
            <a:extLst>
              <a:ext uri="{FF2B5EF4-FFF2-40B4-BE49-F238E27FC236}">
                <a16:creationId xmlns:a16="http://schemas.microsoft.com/office/drawing/2014/main" id="{7162CB5A-3518-4B01-A63B-F65684BCCF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429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128282B-6FC9-4BD1-9B00-CBE3D8C95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F3034EF-BFAE-4255-A656-297DAB7FEC3B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27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863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78D0908-5CF2-4BF4-887D-E1F13CF14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BBD5AAB-2927-4945-A3F5-317BCEF76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28</a:t>
            </a:fld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99BFD0-5B75-4A22-9CC7-6C0C55086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2" name="Picture 4" descr="Image">
            <a:extLst>
              <a:ext uri="{FF2B5EF4-FFF2-40B4-BE49-F238E27FC236}">
                <a16:creationId xmlns:a16="http://schemas.microsoft.com/office/drawing/2014/main" id="{8DBC140B-7981-473C-AB58-A58CACCCD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01795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D2A3AE-A1D6-4588-8AAB-7557A6DD5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7430D5-3687-4BE3-8522-B47A7B22D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AC249A6-3018-4A25-A5DB-41998D632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29</a:t>
            </a:fld>
            <a:endParaRPr lang="es-CO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8122152B-0FB9-498E-9DA2-1A58CCC9281A}"/>
              </a:ext>
            </a:extLst>
          </p:cNvPr>
          <p:cNvSpPr txBox="1">
            <a:spLocks/>
          </p:cNvSpPr>
          <p:nvPr/>
        </p:nvSpPr>
        <p:spPr>
          <a:xfrm>
            <a:off x="838200" y="2060846"/>
            <a:ext cx="10515600" cy="2714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YOU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ARE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YOUR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DATA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73997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5177642" y="1611824"/>
            <a:ext cx="6923313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Christian Camilo Urcuqui López</a:t>
            </a:r>
          </a:p>
          <a:p>
            <a:pPr algn="ctr"/>
            <a:r>
              <a:rPr lang="es-CO" sz="23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Ing. Sistemas, Magister en Informática y Telecomunicaciones</a:t>
            </a:r>
          </a:p>
          <a:p>
            <a:pPr algn="ctr"/>
            <a:r>
              <a:rPr lang="es-CO" sz="23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Big Data </a:t>
            </a:r>
            <a:r>
              <a:rPr lang="es-CO" sz="23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Scientist</a:t>
            </a:r>
            <a:endParaRPr lang="es-CO" sz="23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Director de TI – </a:t>
            </a:r>
            <a:r>
              <a:rPr lang="es-CO" sz="28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Quantil</a:t>
            </a:r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S.A.S</a:t>
            </a: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Grupo de </a:t>
            </a:r>
            <a:r>
              <a:rPr lang="es-CO" sz="2800" b="1">
                <a:solidFill>
                  <a:schemeClr val="bg1"/>
                </a:solidFill>
                <a:latin typeface="Berlin Sans FB Demi" panose="020E0802020502020306" pitchFamily="34" charset="0"/>
              </a:rPr>
              <a:t>investigación i2t - ICESI</a:t>
            </a:r>
            <a:endParaRPr lang="es-CO" sz="28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r>
              <a:rPr lang="es-CO" sz="28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Ciberseguridad y ciencia de datos aplicada</a:t>
            </a:r>
            <a:endParaRPr lang="es-CO" sz="1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</a:t>
            </a:fld>
            <a:endParaRPr lang="es-CO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7D1C90-C944-45AB-9008-47EC4695A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473" y="0"/>
            <a:ext cx="5143500" cy="68580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21568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30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Recopilación de información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2060846"/>
            <a:ext cx="10515600" cy="21399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“OSINT (Open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Source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Intelligence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) o inteligencia de fuentes abiertas”</a:t>
            </a:r>
          </a:p>
          <a:p>
            <a:pPr marL="0" indent="0" algn="ctr"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026656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8780E7-6B7F-4C93-B89F-A01E97286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369F3F-ACCB-4527-9FAE-9ED83B45F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2BA5820-F131-4CE6-9712-51B2ADF5F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31</a:t>
            </a:fld>
            <a:endParaRPr lang="es-CO"/>
          </a:p>
        </p:txBody>
      </p:sp>
      <p:pic>
        <p:nvPicPr>
          <p:cNvPr id="6146" name="Picture 2" descr="images-na.ssl-images-amazon.com/images/I/715HSn...">
            <a:extLst>
              <a:ext uri="{FF2B5EF4-FFF2-40B4-BE49-F238E27FC236}">
                <a16:creationId xmlns:a16="http://schemas.microsoft.com/office/drawing/2014/main" id="{36A4D883-9EB3-4DB9-A493-FA482E9A7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8577" y="940682"/>
            <a:ext cx="3854845" cy="4733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881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08" y="3814207"/>
            <a:ext cx="3709392" cy="2782044"/>
          </a:xfr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BFE73-8E96-4A5B-8D91-0F7F08A77A42}" type="slidenum">
              <a:rPr lang="es-CO" smtClean="0"/>
              <a:pPr/>
              <a:t>32</a:t>
            </a:fld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08" y="1032163"/>
            <a:ext cx="3709392" cy="278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918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s-CO" sz="8000" dirty="0">
                <a:solidFill>
                  <a:schemeClr val="bg1"/>
                </a:solidFill>
                <a:latin typeface="HACKED" panose="02000500000000000000" pitchFamily="2" charset="0"/>
              </a:rPr>
              <a:t>HACKER </a:t>
            </a:r>
          </a:p>
          <a:p>
            <a:pPr marL="0" indent="0" algn="ctr">
              <a:buNone/>
            </a:pPr>
            <a:r>
              <a:rPr lang="es-CO" sz="8000" dirty="0" err="1">
                <a:solidFill>
                  <a:schemeClr val="bg1"/>
                </a:solidFill>
                <a:latin typeface="HACKED" panose="02000500000000000000" pitchFamily="2" charset="0"/>
              </a:rPr>
              <a:t>Warning</a:t>
            </a:r>
            <a:r>
              <a:rPr lang="es-CO" sz="8000" dirty="0">
                <a:solidFill>
                  <a:schemeClr val="bg1"/>
                </a:solidFill>
                <a:latin typeface="HACKED" panose="02000500000000000000" pitchFamily="2" charset="0"/>
              </a:rPr>
              <a:t>!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BFE73-8E96-4A5B-8D91-0F7F08A77A42}" type="slidenum">
              <a:rPr lang="es-CO" smtClean="0"/>
              <a:pPr/>
              <a:t>33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201507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34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Recopilación de información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942568"/>
            <a:ext cx="10515600" cy="21399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“Google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Dorks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”</a:t>
            </a:r>
          </a:p>
          <a:p>
            <a:pPr marL="0" indent="0" algn="ctr">
              <a:buNone/>
            </a:pPr>
            <a:endParaRPr lang="es-CO" dirty="0"/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838200" y="2746200"/>
            <a:ext cx="10515600" cy="25724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Site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: indica el dominio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Inurl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: buscará las palabras específicas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Filetype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: el tipo de archivo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059418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35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Recopilación de información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942568"/>
            <a:ext cx="10515600" cy="21399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“Google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Dorks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”</a:t>
            </a:r>
          </a:p>
          <a:p>
            <a:pPr marL="0" indent="0" algn="ctr">
              <a:buNone/>
            </a:pPr>
            <a:endParaRPr lang="es-CO" dirty="0"/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838200" y="2746200"/>
            <a:ext cx="10515600" cy="326870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inurl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: “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view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/index.shtml”</a:t>
            </a:r>
          </a:p>
          <a:p>
            <a:pPr marL="0" indent="0" algn="ctr"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filetype:sql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“MySQL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dump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” (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pass|password|passwd|pwd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)</a:t>
            </a:r>
          </a:p>
          <a:p>
            <a:pPr marL="0" indent="0" algn="ctr">
              <a:buNone/>
            </a:pPr>
            <a:r>
              <a:rPr lang="es-CO" sz="4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"password.xlsx" </a:t>
            </a:r>
            <a:r>
              <a:rPr lang="es-CO" sz="45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ext:xlsx</a:t>
            </a:r>
            <a:endParaRPr lang="es-CO" sz="4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n-US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inurl:configuration.php</a:t>
            </a:r>
            <a:r>
              <a:rPr lang="en-US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and intext:"</a:t>
            </a:r>
            <a:r>
              <a:rPr lang="en-US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var</a:t>
            </a:r>
            <a:r>
              <a:rPr lang="en-US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$password=“</a:t>
            </a:r>
          </a:p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Exploit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database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552552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36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Recopilación de información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942568"/>
            <a:ext cx="10515600" cy="21399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“Foca”</a:t>
            </a:r>
          </a:p>
          <a:p>
            <a:pPr marL="0" indent="0" algn="ctr">
              <a:buNone/>
            </a:pPr>
            <a:endParaRPr lang="es-CO" dirty="0"/>
          </a:p>
        </p:txBody>
      </p:sp>
      <p:pic>
        <p:nvPicPr>
          <p:cNvPr id="1026" name="Picture 2" descr="Resultado de imagen para foca fingerprinti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837" y="2616200"/>
            <a:ext cx="7934325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C4F5819-7B76-4C44-B153-BDFF3C129F91}"/>
              </a:ext>
            </a:extLst>
          </p:cNvPr>
          <p:cNvSpPr txBox="1"/>
          <p:nvPr/>
        </p:nvSpPr>
        <p:spPr>
          <a:xfrm>
            <a:off x="3047999" y="598701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https://www.elevenpaths.com/es/labstools/foca-2/index.html#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881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37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Recopilación de información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7617909" y="2002795"/>
            <a:ext cx="4503288" cy="21399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https://stalkface.com/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2050" name="Picture 2" descr="Resultado de imagen para theharvester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407" y="1599336"/>
            <a:ext cx="6551502" cy="294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arcador de contenido 2"/>
          <p:cNvSpPr txBox="1">
            <a:spLocks/>
          </p:cNvSpPr>
          <p:nvPr/>
        </p:nvSpPr>
        <p:spPr>
          <a:xfrm>
            <a:off x="555776" y="4718032"/>
            <a:ext cx="5761133" cy="399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2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theharvester</a:t>
            </a:r>
            <a:r>
              <a:rPr lang="es-CO" sz="2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–d facebook.com –l 20 –b </a:t>
            </a:r>
            <a:r>
              <a:rPr lang="es-CO" sz="2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all</a:t>
            </a:r>
            <a:endParaRPr lang="es-CO" sz="20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555775" y="5289263"/>
            <a:ext cx="5761133" cy="399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CO" sz="20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theharvester</a:t>
            </a:r>
            <a:r>
              <a:rPr lang="es-CO" sz="2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-d kali.org -l 500 -b google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9665885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3FE4E2F-C2E3-47F4-9B80-08C91837D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38</a:t>
            </a:fld>
            <a:endParaRPr lang="es-CO"/>
          </a:p>
        </p:txBody>
      </p:sp>
      <p:pic>
        <p:nvPicPr>
          <p:cNvPr id="5" name="Picture 2" descr="Resultado de imagen para kali linux">
            <a:hlinkClick r:id="rId2"/>
            <a:extLst>
              <a:ext uri="{FF2B5EF4-FFF2-40B4-BE49-F238E27FC236}">
                <a16:creationId xmlns:a16="http://schemas.microsoft.com/office/drawing/2014/main" id="{9ECC5ECD-ED82-46C9-BB4C-53C8A0960D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6" y="1970203"/>
            <a:ext cx="5647274" cy="317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sultado de imagen para metasploitable">
            <a:hlinkClick r:id="rId4"/>
            <a:extLst>
              <a:ext uri="{FF2B5EF4-FFF2-40B4-BE49-F238E27FC236}">
                <a16:creationId xmlns:a16="http://schemas.microsoft.com/office/drawing/2014/main" id="{E5159656-B708-4B52-A65E-A803BA559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079" y="1970203"/>
            <a:ext cx="5847624" cy="359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7DA28E1C-97F9-4393-B547-A02AE5DAE354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Workshop-1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867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8E5E39-EE90-4F01-806D-37116685A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39</a:t>
            </a:fld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0257C7C-FB55-474F-8AA5-1D27A416648E}"/>
              </a:ext>
            </a:extLst>
          </p:cNvPr>
          <p:cNvSpPr txBox="1"/>
          <p:nvPr/>
        </p:nvSpPr>
        <p:spPr>
          <a:xfrm>
            <a:off x="0" y="96386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Workshop-2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00929A9-F5C3-4EC4-BF95-C79061EBC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39" y="1658894"/>
            <a:ext cx="6380952" cy="406666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65F53EE-706C-445A-B2BB-B7E2829168D7}"/>
              </a:ext>
            </a:extLst>
          </p:cNvPr>
          <p:cNvSpPr txBox="1"/>
          <p:nvPr/>
        </p:nvSpPr>
        <p:spPr>
          <a:xfrm>
            <a:off x="7080308" y="1979628"/>
            <a:ext cx="450732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Usuario: </a:t>
            </a:r>
            <a:r>
              <a:rPr lang="es-CO" sz="25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msfadmin</a:t>
            </a:r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r>
              <a:rPr lang="es-CO" sz="25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Password</a:t>
            </a:r>
            <a:r>
              <a:rPr lang="es-CO" sz="2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: </a:t>
            </a:r>
            <a:r>
              <a:rPr lang="es-CO" sz="25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msfadmin</a:t>
            </a:r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r>
              <a:rPr lang="es-CO" sz="25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3"/>
              </a:rPr>
              <a:t>https://github.com/rapid7/metasploitable3/wiki</a:t>
            </a:r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r>
              <a:rPr lang="es-CO" sz="2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https://hackpuntes.com/metasploitable3-crea-una-maquina-vulnerable-para-probar-tus-ataques/</a:t>
            </a:r>
          </a:p>
        </p:txBody>
      </p:sp>
    </p:spTree>
    <p:extLst>
      <p:ext uri="{BB962C8B-B14F-4D97-AF65-F5344CB8AC3E}">
        <p14:creationId xmlns:p14="http://schemas.microsoft.com/office/powerpoint/2010/main" val="2887472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Gd_M_CpeDI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999673" y="619982"/>
            <a:ext cx="8192654" cy="6144491"/>
          </a:xfrm>
          <a:prstGeom prst="rect">
            <a:avLst/>
          </a:prstGeo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4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Bruce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Schneier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257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559852-20F7-4192-B4FF-1C62E26D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40</a:t>
            </a:fld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AC3B853-2654-4A0A-8C59-4D8CA2BB2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580" y="1619075"/>
            <a:ext cx="5498764" cy="369074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7340CAC-D43D-43A3-958F-577769D9EBBD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Workshop-2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48137BB-1C00-4C7F-827E-CEE218D12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9155" y="1619075"/>
            <a:ext cx="6258588" cy="3684133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A9B6A5EA-10AF-4A24-B2BD-E8D457FA312E}"/>
              </a:ext>
            </a:extLst>
          </p:cNvPr>
          <p:cNvSpPr/>
          <p:nvPr/>
        </p:nvSpPr>
        <p:spPr>
          <a:xfrm>
            <a:off x="1048624" y="1979802"/>
            <a:ext cx="671119" cy="21811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8F039A7-A672-4F94-AFEE-28296A156662}"/>
              </a:ext>
            </a:extLst>
          </p:cNvPr>
          <p:cNvSpPr/>
          <p:nvPr/>
        </p:nvSpPr>
        <p:spPr>
          <a:xfrm>
            <a:off x="8046441" y="2081247"/>
            <a:ext cx="671119" cy="21811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F1469E55-0DC1-4422-B703-6E3FFC9896A5}"/>
              </a:ext>
            </a:extLst>
          </p:cNvPr>
          <p:cNvCxnSpPr/>
          <p:nvPr/>
        </p:nvCxnSpPr>
        <p:spPr>
          <a:xfrm>
            <a:off x="197580" y="2407640"/>
            <a:ext cx="481928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F43C56C8-6C6D-4C77-9BD6-5D4A8AEDE363}"/>
              </a:ext>
            </a:extLst>
          </p:cNvPr>
          <p:cNvCxnSpPr/>
          <p:nvPr/>
        </p:nvCxnSpPr>
        <p:spPr>
          <a:xfrm>
            <a:off x="6155162" y="2492928"/>
            <a:ext cx="481928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2D6CA8E-1141-4480-BB61-04763435C528}"/>
              </a:ext>
            </a:extLst>
          </p:cNvPr>
          <p:cNvSpPr txBox="1"/>
          <p:nvPr/>
        </p:nvSpPr>
        <p:spPr>
          <a:xfrm>
            <a:off x="1895911" y="5303208"/>
            <a:ext cx="57646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Kali Linux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62F0A49A-E240-4570-9A6A-89DEBE9BCD26}"/>
              </a:ext>
            </a:extLst>
          </p:cNvPr>
          <p:cNvSpPr txBox="1"/>
          <p:nvPr/>
        </p:nvSpPr>
        <p:spPr>
          <a:xfrm>
            <a:off x="7759817" y="5288326"/>
            <a:ext cx="340173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5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Metasploitable</a:t>
            </a:r>
            <a:endParaRPr lang="es-CO" sz="25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9636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91A7B1-3EEE-45C0-ADC5-2E0FEDD37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41</a:t>
            </a:fld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3A4DE3B-2FB0-49CF-8519-F708C80382BD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Workshop-2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19D0560-CA7C-4C7D-9446-F360D93BF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658" y="1442301"/>
            <a:ext cx="6311884" cy="4788326"/>
          </a:xfrm>
          <a:prstGeom prst="rect">
            <a:avLst/>
          </a:prstGeom>
        </p:spPr>
      </p:pic>
      <p:pic>
        <p:nvPicPr>
          <p:cNvPr id="7" name="Imagen 6">
            <a:hlinkClick r:id="rId3"/>
            <a:extLst>
              <a:ext uri="{FF2B5EF4-FFF2-40B4-BE49-F238E27FC236}">
                <a16:creationId xmlns:a16="http://schemas.microsoft.com/office/drawing/2014/main" id="{0778C6E7-463D-4B1F-8FEC-10D53FC1D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618" y="2171218"/>
            <a:ext cx="4532882" cy="3056141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8252D47D-FD55-4EE7-8F28-AFC95C7E4D2A}"/>
              </a:ext>
            </a:extLst>
          </p:cNvPr>
          <p:cNvSpPr/>
          <p:nvPr/>
        </p:nvSpPr>
        <p:spPr>
          <a:xfrm>
            <a:off x="7392099" y="6012513"/>
            <a:ext cx="2523688" cy="21811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D6DB86C0-DBE5-4E62-B3CA-EDD84292861D}"/>
              </a:ext>
            </a:extLst>
          </p:cNvPr>
          <p:cNvSpPr/>
          <p:nvPr/>
        </p:nvSpPr>
        <p:spPr>
          <a:xfrm>
            <a:off x="595618" y="4681057"/>
            <a:ext cx="763400" cy="1164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709544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qfJ02Y689G8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572000" y="2857500"/>
            <a:ext cx="3048000" cy="2286000"/>
          </a:xfrm>
          <a:prstGeom prst="rect">
            <a:avLst/>
          </a:prstGeo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42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8297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478A3E7-8567-420C-82D2-E197B329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5</a:t>
            </a:fld>
            <a:endParaRPr lang="es-CO"/>
          </a:p>
        </p:txBody>
      </p:sp>
      <p:pic>
        <p:nvPicPr>
          <p:cNvPr id="7170" name="Picture 2" descr="Linux: Kali 2019.4 ya disponible, con nuevo entorno de escritorio ...">
            <a:extLst>
              <a:ext uri="{FF2B5EF4-FFF2-40B4-BE49-F238E27FC236}">
                <a16:creationId xmlns:a16="http://schemas.microsoft.com/office/drawing/2014/main" id="{367E7F5A-BB79-45C6-86FF-4A4BF87BC1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36" y="2228850"/>
            <a:ext cx="4286250" cy="240030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Metasploitable: entornos de prueba para mejorar tus habilidades ...">
            <a:extLst>
              <a:ext uri="{FF2B5EF4-FFF2-40B4-BE49-F238E27FC236}">
                <a16:creationId xmlns:a16="http://schemas.microsoft.com/office/drawing/2014/main" id="{E7752094-89C5-4A90-8C07-BD359EBD8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315" y="2300543"/>
            <a:ext cx="4648570" cy="2256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VirtualBox - Wikipedia, la enciclopedia libre">
            <a:extLst>
              <a:ext uri="{FF2B5EF4-FFF2-40B4-BE49-F238E27FC236}">
                <a16:creationId xmlns:a16="http://schemas.microsoft.com/office/drawing/2014/main" id="{42A58E83-5CB9-451D-B585-1A8A560D1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0531" y="4931641"/>
            <a:ext cx="1424709" cy="142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Borrar Contenedores, imágenes, Volúmenes y Redes de tus Dockers ...">
            <a:extLst>
              <a:ext uri="{FF2B5EF4-FFF2-40B4-BE49-F238E27FC236}">
                <a16:creationId xmlns:a16="http://schemas.microsoft.com/office/drawing/2014/main" id="{0760B9A6-7BD6-4EC6-8F9C-A35D38516B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315" y="4931641"/>
            <a:ext cx="1667952" cy="142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45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6</a:t>
            </a:fld>
            <a:endParaRPr lang="es-CO"/>
          </a:p>
        </p:txBody>
      </p:sp>
      <p:pic>
        <p:nvPicPr>
          <p:cNvPr id="3074" name="Picture 2" descr="Resultado de imagen para kali linu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632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7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Kali</a:t>
            </a:r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linux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942568"/>
            <a:ext cx="10515600" cy="358325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Debian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distribution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Developed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by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Offensive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Security</a:t>
            </a:r>
          </a:p>
          <a:p>
            <a:pPr marL="0" indent="0" algn="ctr"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Version</a:t>
            </a: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 2020.2</a:t>
            </a:r>
          </a:p>
          <a:p>
            <a:pPr marL="0" indent="0" algn="ctr"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2"/>
              </a:rPr>
              <a:t>Site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72513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5549799-66C2-43BB-A9D8-6449509BC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8</a:t>
            </a:fld>
            <a:endParaRPr lang="es-CO"/>
          </a:p>
        </p:txBody>
      </p:sp>
      <p:pic>
        <p:nvPicPr>
          <p:cNvPr id="2054" name="Picture 6" descr="Parrot OS: distribución Linux para hacking ético y seguridad">
            <a:extLst>
              <a:ext uri="{FF2B5EF4-FFF2-40B4-BE49-F238E27FC236}">
                <a16:creationId xmlns:a16="http://schemas.microsoft.com/office/drawing/2014/main" id="{B4946050-B4D1-4DBC-8E63-B4268DBF1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339552"/>
            <a:ext cx="9525000" cy="470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A04C3ABF-A0B9-45C2-B64C-D718A989C1E4}"/>
              </a:ext>
            </a:extLst>
          </p:cNvPr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Parrot OS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9133CA2-6CF3-4D2A-93FC-BD98B8578BC4}"/>
              </a:ext>
            </a:extLst>
          </p:cNvPr>
          <p:cNvSpPr txBox="1"/>
          <p:nvPr/>
        </p:nvSpPr>
        <p:spPr>
          <a:xfrm>
            <a:off x="5024582" y="617168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https://parrotlinux.org/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77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034EF-BFAE-4255-A656-297DAB7FEC3B}" type="slidenum">
              <a:rPr lang="es-CO" smtClean="0"/>
              <a:t>9</a:t>
            </a:fld>
            <a:endParaRPr lang="es-CO"/>
          </a:p>
        </p:txBody>
      </p:sp>
      <p:sp>
        <p:nvSpPr>
          <p:cNvPr id="5" name="CuadroTexto 4"/>
          <p:cNvSpPr txBox="1"/>
          <p:nvPr/>
        </p:nvSpPr>
        <p:spPr>
          <a:xfrm>
            <a:off x="0" y="10477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Pentoo</a:t>
            </a:r>
            <a:endParaRPr lang="es-CO" sz="36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4098" name="Picture 2" descr="Resultado de imagen para pento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848" y="1900602"/>
            <a:ext cx="6115376" cy="3438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6474691" y="1900602"/>
            <a:ext cx="4879109" cy="358325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Linux </a:t>
            </a: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distribution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 err="1">
                <a:solidFill>
                  <a:schemeClr val="bg1"/>
                </a:solidFill>
                <a:latin typeface="Berlin Sans FB Demi" panose="020E0802020502020306" pitchFamily="34" charset="0"/>
              </a:rPr>
              <a:t>Gentoo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3"/>
              </a:rPr>
              <a:t>Site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CO" sz="4400" b="1" dirty="0">
                <a:solidFill>
                  <a:schemeClr val="bg1"/>
                </a:solidFill>
                <a:latin typeface="Berlin Sans FB Demi" panose="020E0802020502020306" pitchFamily="34" charset="0"/>
                <a:hlinkClick r:id="rId4"/>
              </a:rPr>
              <a:t>Other info</a:t>
            </a: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sz="4400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045701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868</Words>
  <Application>Microsoft Office PowerPoint</Application>
  <PresentationFormat>Panorámica</PresentationFormat>
  <Paragraphs>198</Paragraphs>
  <Slides>42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42</vt:i4>
      </vt:variant>
    </vt:vector>
  </HeadingPairs>
  <TitlesOfParts>
    <vt:vector size="48" baseType="lpstr">
      <vt:lpstr>Arial</vt:lpstr>
      <vt:lpstr>Berlin Sans FB Demi</vt:lpstr>
      <vt:lpstr>Calibri</vt:lpstr>
      <vt:lpstr>Calibri Light</vt:lpstr>
      <vt:lpstr>HACKED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Vulnerabilidades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Christian Urcuqui</dc:creator>
  <cp:lastModifiedBy>Christian Urcuqui</cp:lastModifiedBy>
  <cp:revision>5</cp:revision>
  <dcterms:created xsi:type="dcterms:W3CDTF">2020-08-27T17:52:47Z</dcterms:created>
  <dcterms:modified xsi:type="dcterms:W3CDTF">2020-08-27T20:42:35Z</dcterms:modified>
</cp:coreProperties>
</file>

<file path=docProps/thumbnail.jpeg>
</file>